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media/image10.png" ContentType="image/png"/>
  <Override PartName="/ppt/media/image9.png" ContentType="image/png"/>
  <Override PartName="/ppt/media/image8.jpeg" ContentType="image/jpeg"/>
  <Override PartName="/ppt/media/image6.png" ContentType="image/png"/>
  <Override PartName="/ppt/media/image5.png" ContentType="image/png"/>
  <Override PartName="/ppt/media/image7.png" ContentType="image/png"/>
  <Override PartName="/ppt/media/image4.gif" ContentType="image/gif"/>
  <Override PartName="/ppt/media/image3.jpeg" ContentType="image/jpeg"/>
  <Override PartName="/ppt/media/image2.png" ContentType="image/png"/>
  <Override PartName="/ppt/media/image1.jpeg" ContentType="image/jpeg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400">
                <a:solidFill>
                  <a:srgbClr val="595959"/>
                </a:solidFill>
                <a:latin typeface="Arial"/>
                <a:ea typeface="ＭＳ Ｐゴシック"/>
              </a:rPr>
              <a:t>Part des primes / salaire brut en 2015 (%)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spPr>
            <a:solidFill>
              <a:srgbClr val="4f81bd"/>
            </a:solidFill>
            <a:ln>
              <a:noFill/>
            </a:ln>
          </c:spPr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</c:dLbl>
            <c:dLblPos val="outEnd"/>
            <c:showLegendKey val="0"/>
            <c:showVal val="1"/>
            <c:showCatName val="0"/>
            <c:showSerName val="0"/>
            <c:showPercent val="0"/>
          </c:dLbls>
          <c:cat>
            <c:strRef>
              <c:f>categories</c:f>
              <c:strCache>
                <c:ptCount val="5"/>
                <c:pt idx="0">
                  <c:v>FPE</c:v>
                </c:pt>
                <c:pt idx="1">
                  <c:v>FPE hors enseignants</c:v>
                </c:pt>
                <c:pt idx="2">
                  <c:v>FPT</c:v>
                </c:pt>
                <c:pt idx="3">
                  <c:v>FPH</c:v>
                </c:pt>
                <c:pt idx="4">
                  <c:v>3FP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22.0259499074553</c:v>
                </c:pt>
                <c:pt idx="1">
                  <c:v>30.3</c:v>
                </c:pt>
                <c:pt idx="2">
                  <c:v>23.3558178752108</c:v>
                </c:pt>
                <c:pt idx="3">
                  <c:v>22.1</c:v>
                </c:pt>
                <c:pt idx="4">
                  <c:v>22.6375235382604</c:v>
                </c:pt>
              </c:numCache>
            </c:numRef>
          </c:val>
        </c:ser>
        <c:gapWidth val="219"/>
        <c:overlap val="-27"/>
        <c:axId val="24281"/>
        <c:axId val="22627"/>
      </c:barChart>
      <c:catAx>
        <c:axId val="24281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crossAx val="22627"/>
        <c:crosses val="autoZero"/>
        <c:auto val="1"/>
        <c:lblAlgn val="ctr"/>
        <c:lblOffset val="100"/>
      </c:catAx>
      <c:valAx>
        <c:axId val="22627"/>
        <c:scaling>
          <c:orientation val="minMax"/>
          <c:min val="10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majorTickMark val="none"/>
        <c:minorTickMark val="none"/>
        <c:tickLblPos val="nextTo"/>
        <c:spPr>
          <a:ln w="9360">
            <a:noFill/>
          </a:ln>
        </c:spPr>
        <c:crossAx val="24281"/>
        <c:crosses val="autoZero"/>
      </c:valAx>
      <c:spPr>
        <a:noFill/>
        <a:ln>
          <a:noFill/>
        </a:ln>
      </c:spPr>
    </c:plotArea>
    <c:plotVisOnly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400">
                <a:solidFill>
                  <a:srgbClr val="595959"/>
                </a:solidFill>
                <a:latin typeface="Arial"/>
                <a:ea typeface="ＭＳ Ｐゴシック"/>
              </a:rPr>
              <a:t>FPE : détail de la rémunération brute (2016, %)</a:t>
            </a:r>
          </a:p>
        </c:rich>
      </c:tx>
      <c:layout/>
    </c:title>
    <c:plotArea>
      <c:layout/>
      <c:doughnutChart>
        <c:ser>
          <c:idx val="0"/>
          <c:order val="0"/>
          <c:spPr>
            <a:solidFill>
              <a:srgbClr val="4f81bd"/>
            </a:solidFill>
            <a:ln>
              <a:noFill/>
            </a:ln>
          </c:spPr>
          <c:explosion val="0"/>
          <c:dPt>
            <c:idx val="0"/>
            <c:spPr>
              <a:solidFill>
                <a:srgbClr val="4f81bd"/>
              </a:solidFill>
              <a:ln w="19080">
                <a:solidFill>
                  <a:srgbClr val="ffffff"/>
                </a:solidFill>
                <a:round/>
              </a:ln>
            </c:spPr>
          </c:dPt>
          <c:dPt>
            <c:idx val="1"/>
            <c:spPr>
              <a:solidFill>
                <a:srgbClr val="c0504d"/>
              </a:solidFill>
              <a:ln w="19080">
                <a:solidFill>
                  <a:srgbClr val="ffffff"/>
                </a:solidFill>
                <a:round/>
              </a:ln>
            </c:spPr>
          </c:dPt>
          <c:dPt>
            <c:idx val="2"/>
            <c:spPr>
              <a:solidFill>
                <a:srgbClr val="9bbb59"/>
              </a:solidFill>
              <a:ln w="19080">
                <a:solidFill>
                  <a:srgbClr val="ffffff"/>
                </a:solidFill>
                <a:round/>
              </a:ln>
            </c:spPr>
          </c:dPt>
          <c:dPt>
            <c:idx val="3"/>
            <c:spPr>
              <a:solidFill>
                <a:srgbClr val="66ff66"/>
              </a:solidFill>
              <a:ln w="19080">
                <a:solidFill>
                  <a:srgbClr val="ffffff"/>
                </a:solidFill>
                <a:round/>
              </a:ln>
            </c:spPr>
          </c:dPt>
          <c:dPt>
            <c:idx val="4"/>
            <c:spPr>
              <a:solidFill>
                <a:srgbClr val="ff6699"/>
              </a:solidFill>
              <a:ln w="19080">
                <a:solidFill>
                  <a:srgbClr val="ffffff"/>
                </a:solidFill>
                <a:round/>
              </a:ln>
            </c:spPr>
          </c:dPt>
          <c:dPt>
            <c:idx val="5"/>
            <c:spPr>
              <a:solidFill>
                <a:srgbClr val="1f497d"/>
              </a:solidFill>
              <a:ln w="19080">
                <a:solidFill>
                  <a:srgbClr val="ffffff"/>
                </a:solidFill>
                <a:round/>
              </a:ln>
            </c:spPr>
          </c:dPt>
          <c:dPt>
            <c:idx val="6"/>
            <c:spPr>
              <a:solidFill>
                <a:srgbClr val="f79646"/>
              </a:solidFill>
              <a:ln w="19080">
                <a:solidFill>
                  <a:srgbClr val="ffffff"/>
                </a:solidFill>
                <a:round/>
              </a:ln>
            </c:spPr>
          </c:dPt>
          <c:dLbls>
            <c:dLbl>
              <c:idx val="0"/>
              <c:dLblPos val="bestFit"/>
              <c:showLegendKey val="0"/>
              <c:showVal val="0"/>
              <c:showCatName val="0"/>
              <c:showSerName val="0"/>
              <c:showPercent val="1"/>
            </c:dLbl>
            <c:dLbl>
              <c:idx val="1"/>
              <c:dLblPos val="bestFit"/>
              <c:showLegendKey val="0"/>
              <c:showVal val="0"/>
              <c:showCatName val="0"/>
              <c:showSerName val="0"/>
              <c:showPercent val="1"/>
            </c:dLbl>
            <c:dLbl>
              <c:idx val="2"/>
              <c:dLblPos val="bestFit"/>
              <c:showLegendKey val="0"/>
              <c:showVal val="0"/>
              <c:showCatName val="0"/>
              <c:showSerName val="0"/>
              <c:showPercent val="1"/>
            </c:dLbl>
            <c:dLbl>
              <c:idx val="3"/>
              <c:dLblPos val="bestFit"/>
              <c:showLegendKey val="0"/>
              <c:showVal val="0"/>
              <c:showCatName val="0"/>
              <c:showSerName val="0"/>
              <c:showPercent val="1"/>
            </c:dLbl>
            <c:dLbl>
              <c:idx val="4"/>
              <c:dLblPos val="bestFit"/>
              <c:showLegendKey val="0"/>
              <c:showVal val="0"/>
              <c:showCatName val="0"/>
              <c:showSerName val="0"/>
              <c:showPercent val="1"/>
            </c:dLbl>
            <c:dLbl>
              <c:idx val="5"/>
              <c:dLblPos val="bestFit"/>
              <c:showLegendKey val="0"/>
              <c:showVal val="0"/>
              <c:showCatName val="0"/>
              <c:showSerName val="0"/>
              <c:showPercent val="1"/>
            </c:dLbl>
            <c:dLbl>
              <c:idx val="6"/>
              <c:dLblPos val="bestFit"/>
              <c:showLegendKey val="0"/>
              <c:showVal val="0"/>
              <c:showCatName val="0"/>
              <c:showSerName val="0"/>
              <c:showPercent val="1"/>
            </c:dLbl>
            <c:dLblPos val="bestFit"/>
            <c:showLegendKey val="0"/>
            <c:showVal val="0"/>
            <c:showCatName val="0"/>
            <c:showSerName val="0"/>
            <c:showPercent val="1"/>
          </c:dLbls>
          <c:cat>
            <c:strRef>
              <c:f>categories</c:f>
              <c:strCache>
                <c:ptCount val="7"/>
                <c:pt idx="0">
                  <c:v>Traitement brut</c:v>
                </c:pt>
                <c:pt idx="1">
                  <c:v>Nouvelle bonification indiciaire (NBI)</c:v>
                </c:pt>
                <c:pt idx="2">
                  <c:v>Indemnité de résidence</c:v>
                </c:pt>
                <c:pt idx="3">
                  <c:v>Supplément familial de traitement</c:v>
                </c:pt>
                <c:pt idx="4">
                  <c:v>Majorations</c:v>
                </c:pt>
                <c:pt idx="5">
                  <c:v>Indemnités indexées</c:v>
                </c:pt>
                <c:pt idx="6">
                  <c:v>Indemnités non indexées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7"/>
                <c:pt idx="0">
                  <c:v>0.746597530137811</c:v>
                </c:pt>
                <c:pt idx="1">
                  <c:v>0.00271667190318425</c:v>
                </c:pt>
                <c:pt idx="2">
                  <c:v>0.0172931120836414</c:v>
                </c:pt>
                <c:pt idx="3">
                  <c:v>0.0128332266374103</c:v>
                </c:pt>
                <c:pt idx="4">
                  <c:v>0.0173515547711685</c:v>
                </c:pt>
                <c:pt idx="5">
                  <c:v>0.114394806869973</c:v>
                </c:pt>
                <c:pt idx="6">
                  <c:v>0.0888128085669103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</c:spPr>
    </c:plotArea>
    <c:legend>
      <c:legendPos val="r"/>
      <c:overlay val="0"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lang="fr-FR" sz="2000">
                <a:latin typeface="Arial"/>
              </a:rPr>
              <a:t>Cliquez pour modifier le format des notes</a:t>
            </a:r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lang="fr-FR" sz="1400">
                <a:latin typeface="Times New Roman"/>
              </a:rPr>
              <a:t>&lt;en-tête&gt;</a:t>
            </a:r>
            <a:endParaRPr/>
          </a:p>
        </p:txBody>
      </p:sp>
      <p:sp>
        <p:nvSpPr>
          <p:cNvPr id="93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fr-FR" sz="1400">
                <a:latin typeface="Times New Roman"/>
              </a:rPr>
              <a:t>&lt;date/heure&gt;</a:t>
            </a:r>
            <a:endParaRPr/>
          </a:p>
        </p:txBody>
      </p:sp>
      <p:sp>
        <p:nvSpPr>
          <p:cNvPr id="94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lang="fr-FR" sz="1400">
                <a:latin typeface="Times New Roman"/>
              </a:rPr>
              <a:t>&lt;pied de page&gt;</a:t>
            </a:r>
            <a:endParaRPr/>
          </a:p>
        </p:txBody>
      </p:sp>
      <p:sp>
        <p:nvSpPr>
          <p:cNvPr id="95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5B64D65E-6071-4BC2-8638-D3915FE72641}" type="slidenum">
              <a:rPr lang="fr-FR" sz="1400">
                <a:latin typeface="Times New Roman"/>
              </a:rPr>
              <a:t>&lt;numéro&gt;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000" cy="36000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39" name="TextShape 2"/>
          <p:cNvSpPr txBox="1"/>
          <p:nvPr/>
        </p:nvSpPr>
        <p:spPr>
          <a:xfrm>
            <a:off x="0" y="0"/>
            <a:ext cx="360000" cy="3600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00DE27FB-8C5A-4E8D-B40C-0267CDBCFFA3}" type="slidenum">
              <a:rPr lang="fr-FR" strike="noStrike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Relationship Id="rId3" Type="http://schemas.openxmlformats.org/officeDocument/2006/relationships/image" Target="../media/image10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822924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1348560"/>
            <a:ext cx="822924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674240" y="134856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134856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822924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57200" y="909720"/>
            <a:ext cx="822924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4045320" y="909720"/>
            <a:ext cx="1052280" cy="839520"/>
          </a:xfrm>
          <a:prstGeom prst="rect">
            <a:avLst/>
          </a:prstGeom>
          <a:ln>
            <a:noFill/>
          </a:ln>
        </p:spPr>
      </p:pic>
      <p:pic>
        <p:nvPicPr>
          <p:cNvPr id="44" name="" descr=""/>
          <p:cNvPicPr/>
          <p:nvPr/>
        </p:nvPicPr>
        <p:blipFill>
          <a:blip r:embed="rId3"/>
          <a:stretch/>
        </p:blipFill>
        <p:spPr>
          <a:xfrm>
            <a:off x="4045320" y="909720"/>
            <a:ext cx="1052280" cy="8395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subTitle"/>
          </p:nvPr>
        </p:nvSpPr>
        <p:spPr>
          <a:xfrm>
            <a:off x="457200" y="909720"/>
            <a:ext cx="8229240" cy="839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822924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111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200" y="134856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57200" y="909720"/>
            <a:ext cx="8229240" cy="839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134856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57200" y="1348560"/>
            <a:ext cx="822924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822924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57200" y="1348560"/>
            <a:ext cx="822924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674240" y="134856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457200" y="134856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822924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57200" y="909720"/>
            <a:ext cx="822924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89" name="" descr=""/>
          <p:cNvPicPr/>
          <p:nvPr/>
        </p:nvPicPr>
        <p:blipFill>
          <a:blip r:embed="rId2"/>
          <a:stretch/>
        </p:blipFill>
        <p:spPr>
          <a:xfrm>
            <a:off x="4045320" y="909720"/>
            <a:ext cx="1052280" cy="839520"/>
          </a:xfrm>
          <a:prstGeom prst="rect">
            <a:avLst/>
          </a:prstGeom>
          <a:ln>
            <a:noFill/>
          </a:ln>
        </p:spPr>
      </p:pic>
      <p:pic>
        <p:nvPicPr>
          <p:cNvPr id="90" name="" descr=""/>
          <p:cNvPicPr/>
          <p:nvPr/>
        </p:nvPicPr>
        <p:blipFill>
          <a:blip r:embed="rId3"/>
          <a:stretch/>
        </p:blipFill>
        <p:spPr>
          <a:xfrm>
            <a:off x="4045320" y="909720"/>
            <a:ext cx="1052280" cy="8395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822924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111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57200" y="134856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839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134856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66400"/>
            <a:ext cx="8229240" cy="256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909720"/>
            <a:ext cx="401580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1348560"/>
            <a:ext cx="8229240" cy="400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gif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7.pn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Image 1" descr=""/>
          <p:cNvPicPr/>
          <p:nvPr/>
        </p:nvPicPr>
        <p:blipFill>
          <a:blip r:embed="rId2"/>
          <a:stretch/>
        </p:blipFill>
        <p:spPr>
          <a:xfrm>
            <a:off x="71280" y="-136440"/>
            <a:ext cx="9070560" cy="6838560"/>
          </a:xfrm>
          <a:prstGeom prst="rect">
            <a:avLst/>
          </a:prstGeom>
          <a:ln>
            <a:noFill/>
          </a:ln>
        </p:spPr>
      </p:pic>
      <p:pic>
        <p:nvPicPr>
          <p:cNvPr id="1" name="Image 2" descr=""/>
          <p:cNvPicPr/>
          <p:nvPr/>
        </p:nvPicPr>
        <p:blipFill>
          <a:blip r:embed="rId3"/>
          <a:stretch/>
        </p:blipFill>
        <p:spPr>
          <a:xfrm>
            <a:off x="4381560" y="3749760"/>
            <a:ext cx="4138200" cy="3190680"/>
          </a:xfrm>
          <a:prstGeom prst="rect">
            <a:avLst/>
          </a:prstGeom>
          <a:ln>
            <a:noFill/>
          </a:ln>
        </p:spPr>
      </p:pic>
      <p:sp>
        <p:nvSpPr>
          <p:cNvPr id="2" name="Line 1"/>
          <p:cNvSpPr/>
          <p:nvPr/>
        </p:nvSpPr>
        <p:spPr>
          <a:xfrm>
            <a:off x="457200" y="6356160"/>
            <a:ext cx="2133360" cy="144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</p:sp>
      <p:sp>
        <p:nvSpPr>
          <p:cNvPr id="3" name="Line 2"/>
          <p:cNvSpPr/>
          <p:nvPr/>
        </p:nvSpPr>
        <p:spPr>
          <a:xfrm>
            <a:off x="457200" y="6700680"/>
            <a:ext cx="2133360" cy="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</p:sp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1986120" y="1709640"/>
            <a:ext cx="7156080" cy="129816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3200" strike="noStrike">
                <a:solidFill>
                  <a:srgbClr val="000000"/>
                </a:solidFill>
                <a:latin typeface="Section-Bold"/>
              </a:rPr>
              <a:t>Cliquez pour éditer le format du texte-titreModifiez le style du titre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57200" y="6049800"/>
            <a:ext cx="2133360" cy="285480"/>
          </a:xfrm>
          <a:prstGeom prst="rect">
            <a:avLst/>
          </a:prstGeom>
        </p:spPr>
        <p:txBody>
          <a:bodyPr lIns="90000" rIns="90000" tIns="45000" bIns="45000" anchor="b"/>
          <a:p>
            <a:pPr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Septième niveau de planModifiez les styles du texte du masque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6375240"/>
            <a:ext cx="2133360" cy="3171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Septième niveau de planModifiez les styles du texte du masque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/>
          </p:nvPr>
        </p:nvSpPr>
        <p:spPr>
          <a:xfrm>
            <a:off x="2249640" y="6400800"/>
            <a:ext cx="2133360" cy="4759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fld id="{143343C3-C14D-460B-A43F-40E8003157F5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  <p:pic>
        <p:nvPicPr>
          <p:cNvPr id="8" name="Image 10" descr=""/>
          <p:cNvPicPr/>
          <p:nvPr/>
        </p:nvPicPr>
        <p:blipFill>
          <a:blip r:embed="rId4"/>
          <a:stretch/>
        </p:blipFill>
        <p:spPr>
          <a:xfrm>
            <a:off x="5994360" y="5537160"/>
            <a:ext cx="2152440" cy="837720"/>
          </a:xfrm>
          <a:prstGeom prst="rect">
            <a:avLst/>
          </a:prstGeom>
          <a:ln>
            <a:noFill/>
          </a:ln>
        </p:spPr>
      </p:pic>
      <p:pic>
        <p:nvPicPr>
          <p:cNvPr id="9" name="Image 11" descr=""/>
          <p:cNvPicPr/>
          <p:nvPr/>
        </p:nvPicPr>
        <p:blipFill>
          <a:blip r:embed="rId5"/>
          <a:stretch/>
        </p:blipFill>
        <p:spPr>
          <a:xfrm>
            <a:off x="3605040" y="0"/>
            <a:ext cx="1423800" cy="845640"/>
          </a:xfrm>
          <a:prstGeom prst="rect">
            <a:avLst/>
          </a:prstGeom>
          <a:ln>
            <a:noFill/>
          </a:ln>
        </p:spPr>
      </p:pic>
      <p:sp>
        <p:nvSpPr>
          <p:cNvPr id="10" name="CustomShape 7"/>
          <p:cNvSpPr/>
          <p:nvPr/>
        </p:nvSpPr>
        <p:spPr>
          <a:xfrm>
            <a:off x="2538360" y="939960"/>
            <a:ext cx="4134960" cy="24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1000" strike="noStrike">
                <a:solidFill>
                  <a:srgbClr val="000000"/>
                </a:solidFill>
                <a:latin typeface="Arial"/>
                <a:ea typeface="ＭＳ Ｐゴシック"/>
              </a:rPr>
              <a:t>MINISTÈRE DE L’ACTION ET DES COMPTES PUBLICS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60" r:id="rId17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Line 1"/>
          <p:cNvSpPr/>
          <p:nvPr/>
        </p:nvSpPr>
        <p:spPr>
          <a:xfrm flipH="1">
            <a:off x="0" y="6354720"/>
            <a:ext cx="7219800" cy="0"/>
          </a:xfrm>
          <a:prstGeom prst="line">
            <a:avLst/>
          </a:prstGeom>
          <a:ln w="63360">
            <a:solidFill>
              <a:srgbClr val="001d72"/>
            </a:solidFill>
            <a:round/>
          </a:ln>
        </p:spPr>
      </p:sp>
      <p:pic>
        <p:nvPicPr>
          <p:cNvPr id="46" name="Image 2" descr=""/>
          <p:cNvPicPr/>
          <p:nvPr/>
        </p:nvPicPr>
        <p:blipFill>
          <a:blip r:embed="rId2"/>
          <a:stretch/>
        </p:blipFill>
        <p:spPr>
          <a:xfrm>
            <a:off x="7435800" y="5600880"/>
            <a:ext cx="1677600" cy="1309320"/>
          </a:xfrm>
          <a:prstGeom prst="rect">
            <a:avLst/>
          </a:prstGeom>
          <a:ln>
            <a:noFill/>
          </a:ln>
        </p:spPr>
      </p:pic>
      <p:sp>
        <p:nvSpPr>
          <p:cNvPr id="47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23940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Cliquez pour éditer le format du texte-titreModifiez le style du titre</a:t>
            </a:r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57200" y="909720"/>
            <a:ext cx="8229240" cy="839520"/>
          </a:xfrm>
          <a:prstGeom prst="rect">
            <a:avLst/>
          </a:prstGeom>
        </p:spPr>
        <p:txBody>
          <a:bodyPr lIns="90000" rIns="90000" tIns="45000" bIns="45000"/>
          <a:p>
            <a:pPr>
              <a:buSzPct val="45000"/>
              <a:buFont typeface="StarSymbol"/>
              <a:buChar char=""/>
            </a:pPr>
            <a:r>
              <a:rPr lang="fr-FR" sz="2000" strike="noStrike">
                <a:solidFill>
                  <a:srgbClr val="000000"/>
                </a:solidFill>
                <a:latin typeface="Section-Bold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2000" strike="noStrike">
                <a:solidFill>
                  <a:srgbClr val="000000"/>
                </a:solidFill>
                <a:latin typeface="Section-Bold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2000" strike="noStrike">
                <a:solidFill>
                  <a:srgbClr val="000000"/>
                </a:solidFill>
                <a:latin typeface="Section-Bold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2000" strike="noStrike">
                <a:solidFill>
                  <a:srgbClr val="000000"/>
                </a:solidFill>
                <a:latin typeface="Section-Bold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000" strike="noStrike">
                <a:solidFill>
                  <a:srgbClr val="000000"/>
                </a:solidFill>
                <a:latin typeface="Section-Bold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000" strike="noStrike">
                <a:solidFill>
                  <a:srgbClr val="000000"/>
                </a:solidFill>
                <a:latin typeface="Section-Bold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lang="fr-FR" sz="2000" strike="noStrike">
                <a:solidFill>
                  <a:srgbClr val="000000"/>
                </a:solidFill>
                <a:latin typeface="Section-Bold"/>
              </a:rPr>
              <a:t>Septième niveau de planModifiez les styles du texte du masque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fr-FR" sz="2800" strike="noStrike">
                <a:solidFill>
                  <a:srgbClr val="000000"/>
                </a:solidFill>
                <a:latin typeface="Section-Bold"/>
              </a:rPr>
              <a:t>Deuxième niveau</a:t>
            </a:r>
            <a:endParaRPr/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7435800" y="274680"/>
            <a:ext cx="1239480" cy="239400"/>
          </a:xfrm>
          <a:prstGeom prst="rect">
            <a:avLst/>
          </a:prstGeom>
        </p:spPr>
        <p:txBody>
          <a:bodyPr lIns="90000" rIns="90000" tIns="45000" bIns="45000" anchor="b"/>
          <a:p>
            <a:pPr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ffffff"/>
                </a:solidFill>
                <a:latin typeface="Section-Medium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1000" strike="noStrike">
                <a:solidFill>
                  <a:srgbClr val="ffffff"/>
                </a:solidFill>
                <a:latin typeface="Section-Medium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ffffff"/>
                </a:solidFill>
                <a:latin typeface="Section-Medium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1000" strike="noStrike">
                <a:solidFill>
                  <a:srgbClr val="ffffff"/>
                </a:solidFill>
                <a:latin typeface="Section-Medium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ffffff"/>
                </a:solidFill>
                <a:latin typeface="Section-Medium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ffffff"/>
                </a:solidFill>
                <a:latin typeface="Section-Medium"/>
              </a:rPr>
              <a:t>Sixième niveau de plan</a:t>
            </a:r>
            <a:endParaRPr/>
          </a:p>
          <a:p>
            <a:pPr algn="r">
              <a:lnSpc>
                <a:spcPct val="100000"/>
              </a:lnSpc>
            </a:pPr>
            <a:r>
              <a:rPr lang="fr-FR" sz="1000" strike="noStrike">
                <a:solidFill>
                  <a:srgbClr val="ffffff"/>
                </a:solidFill>
                <a:latin typeface="Section-Medium"/>
              </a:rPr>
              <a:t>Septième niveau de planModifiez les styles du texte du masque</a:t>
            </a:r>
            <a:endParaRPr/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457200" y="3668760"/>
            <a:ext cx="3578040" cy="2057040"/>
          </a:xfrm>
          <a:prstGeom prst="rect">
            <a:avLst/>
          </a:prstGeom>
        </p:spPr>
        <p:txBody>
          <a:bodyPr lIns="90000" rIns="90000" tIns="45000" bIns="45000"/>
          <a:p>
            <a:pPr>
              <a:buSzPct val="45000"/>
              <a:buFont typeface="StarSymbol"/>
              <a:buChar char=""/>
            </a:pPr>
            <a:r>
              <a:rPr lang="fr-FR" sz="3200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3200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3200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3200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3200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3200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lang="fr-FR" sz="3200" strike="noStrike">
                <a:solidFill>
                  <a:srgbClr val="000000"/>
                </a:solidFill>
                <a:latin typeface="Arial"/>
              </a:rPr>
              <a:t>Septième niveau de planCliquez sur l'icône pour ajouter une image</a:t>
            </a:r>
            <a:endParaRPr/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4211640" y="3986280"/>
            <a:ext cx="4465440" cy="1739520"/>
          </a:xfrm>
          <a:prstGeom prst="rect">
            <a:avLst/>
          </a:prstGeom>
        </p:spPr>
        <p:txBody>
          <a:bodyPr lIns="90000" rIns="90000" tIns="45000" bIns="45000"/>
          <a:p>
            <a:pPr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Septième niveau de planModifiez les styles du texte du masque</a:t>
            </a:r>
            <a:endParaRPr/>
          </a:p>
        </p:txBody>
      </p:sp>
      <p:sp>
        <p:nvSpPr>
          <p:cNvPr id="52" name="PlaceHolder 7"/>
          <p:cNvSpPr>
            <a:spLocks noGrp="1"/>
          </p:cNvSpPr>
          <p:nvPr>
            <p:ph type="body"/>
          </p:nvPr>
        </p:nvSpPr>
        <p:spPr>
          <a:xfrm>
            <a:off x="2603520" y="1854360"/>
            <a:ext cx="6073560" cy="1685520"/>
          </a:xfrm>
          <a:prstGeom prst="rect">
            <a:avLst/>
          </a:prstGeom>
        </p:spPr>
        <p:txBody>
          <a:bodyPr lIns="90000" rIns="90000" tIns="45000" bIns="45000"/>
          <a:p>
            <a:pPr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Septième niveau de planModifiez les styles du texte du masque</a:t>
            </a:r>
            <a:endParaRPr/>
          </a:p>
        </p:txBody>
      </p:sp>
      <p:sp>
        <p:nvSpPr>
          <p:cNvPr id="53" name="PlaceHolder 8"/>
          <p:cNvSpPr>
            <a:spLocks noGrp="1"/>
          </p:cNvSpPr>
          <p:nvPr>
            <p:ph type="body"/>
          </p:nvPr>
        </p:nvSpPr>
        <p:spPr>
          <a:xfrm>
            <a:off x="4211640" y="3668760"/>
            <a:ext cx="4473360" cy="315720"/>
          </a:xfrm>
          <a:prstGeom prst="rect">
            <a:avLst/>
          </a:prstGeom>
        </p:spPr>
        <p:txBody>
          <a:bodyPr lIns="90000" rIns="90000" tIns="45000" bIns="45000"/>
          <a:p>
            <a:pPr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1d72"/>
                </a:solidFill>
                <a:latin typeface="Section-Bold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1200" strike="noStrike">
                <a:solidFill>
                  <a:srgbClr val="001d72"/>
                </a:solidFill>
                <a:latin typeface="Section-Bold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1d72"/>
                </a:solidFill>
                <a:latin typeface="Section-Bold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1200" strike="noStrike">
                <a:solidFill>
                  <a:srgbClr val="001d72"/>
                </a:solidFill>
                <a:latin typeface="Section-Bold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1d72"/>
                </a:solidFill>
                <a:latin typeface="Section-Bold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1200" strike="noStrike">
                <a:solidFill>
                  <a:srgbClr val="001d72"/>
                </a:solidFill>
                <a:latin typeface="Section-Bold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lang="fr-FR" sz="1200" strike="noStrike">
                <a:solidFill>
                  <a:srgbClr val="001d72"/>
                </a:solidFill>
                <a:latin typeface="Section-Bold"/>
              </a:rPr>
              <a:t>Septième niveau de planModifiez les styles du texte du masque</a:t>
            </a:r>
            <a:endParaRPr/>
          </a:p>
        </p:txBody>
      </p:sp>
      <p:sp>
        <p:nvSpPr>
          <p:cNvPr id="54" name="PlaceHolder 9"/>
          <p:cNvSpPr>
            <a:spLocks noGrp="1"/>
          </p:cNvSpPr>
          <p:nvPr>
            <p:ph type="body"/>
          </p:nvPr>
        </p:nvSpPr>
        <p:spPr>
          <a:xfrm>
            <a:off x="457200" y="6450120"/>
            <a:ext cx="6505200" cy="198000"/>
          </a:xfrm>
          <a:prstGeom prst="rect">
            <a:avLst/>
          </a:prstGeom>
        </p:spPr>
        <p:txBody>
          <a:bodyPr lIns="90000" rIns="90000" tIns="45000" bIns="45000" anchor="b"/>
          <a:p>
            <a:pPr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lang="fr-FR" sz="1000" strike="noStrike">
                <a:solidFill>
                  <a:srgbClr val="000000"/>
                </a:solidFill>
                <a:latin typeface="Section-Medium"/>
              </a:rPr>
              <a:t>Septième niveau de planModifiez les styles du texte du masque</a:t>
            </a:r>
            <a:endParaRPr/>
          </a:p>
        </p:txBody>
      </p:sp>
      <p:sp>
        <p:nvSpPr>
          <p:cNvPr id="55" name="PlaceHolder 10"/>
          <p:cNvSpPr>
            <a:spLocks noGrp="1"/>
          </p:cNvSpPr>
          <p:nvPr>
            <p:ph type="sldNum"/>
          </p:nvPr>
        </p:nvSpPr>
        <p:spPr>
          <a:xfrm>
            <a:off x="2249640" y="6400800"/>
            <a:ext cx="2133360" cy="4759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fld id="{295653BC-1A99-4C45-82C9-DFDEAE1FA5C1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  <p:pic>
        <p:nvPicPr>
          <p:cNvPr id="56" name="Image 12" descr=""/>
          <p:cNvPicPr/>
          <p:nvPr/>
        </p:nvPicPr>
        <p:blipFill>
          <a:blip r:embed="rId3"/>
          <a:stretch/>
        </p:blipFill>
        <p:spPr>
          <a:xfrm>
            <a:off x="7950240" y="6246720"/>
            <a:ext cx="1041120" cy="40428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FF4DDD89-C26A-4ED3-9979-70AC6ED91DBF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965160" y="1266840"/>
            <a:ext cx="7273440" cy="2606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lang="fr-FR" sz="2800" strike="noStrike">
                <a:solidFill>
                  <a:srgbClr val="000000"/>
                </a:solidFill>
                <a:latin typeface="Section-Bold"/>
              </a:rPr>
              <a:t>3</a:t>
            </a:r>
            <a:r>
              <a:rPr lang="fr-FR" sz="2800" strike="noStrike" baseline="30000">
                <a:solidFill>
                  <a:srgbClr val="000000"/>
                </a:solidFill>
                <a:latin typeface="Section-Bold"/>
              </a:rPr>
              <a:t>ème</a:t>
            </a:r>
            <a:r>
              <a:rPr lang="fr-FR" sz="2800" strike="noStrike">
                <a:solidFill>
                  <a:srgbClr val="000000"/>
                </a:solidFill>
                <a:latin typeface="Section-Bold"/>
              </a:rPr>
              <a:t> cycle de concertation visant à refonder le contrat social avec les agents publics : </a:t>
            </a:r>
            <a:r>
              <a:rPr lang="fr-FR" sz="3200" strike="noStrike">
                <a:solidFill>
                  <a:srgbClr val="000000"/>
                </a:solidFill>
                <a:latin typeface="Section-Bold"/>
              </a:rPr>
              <a:t>
</a:t>
            </a:r>
            <a:r>
              <a:rPr lang="fr-FR" sz="3200" strike="noStrike">
                <a:solidFill>
                  <a:srgbClr val="000000"/>
                </a:solidFill>
                <a:latin typeface="Section-Bold"/>
              </a:rPr>
              <a:t>
</a:t>
            </a:r>
            <a:r>
              <a:rPr b="1" lang="fr-FR" sz="2800" strike="noStrike">
                <a:solidFill>
                  <a:srgbClr val="000000"/>
                </a:solidFill>
                <a:latin typeface="Section-Bold"/>
              </a:rPr>
              <a:t>Comment faire évoluer la rémunération des agents publics ?</a:t>
            </a:r>
            <a:endParaRPr/>
          </a:p>
        </p:txBody>
      </p:sp>
      <p:sp>
        <p:nvSpPr>
          <p:cNvPr id="98" name="TextShape 3"/>
          <p:cNvSpPr txBox="1"/>
          <p:nvPr/>
        </p:nvSpPr>
        <p:spPr>
          <a:xfrm>
            <a:off x="169920" y="3525840"/>
            <a:ext cx="8422920" cy="493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fr-FR" sz="2000" strike="noStrike">
                <a:solidFill>
                  <a:srgbClr val="000000"/>
                </a:solidFill>
                <a:latin typeface="Section-Medium"/>
              </a:rPr>
              <a:t>Réunion de lancement du 28 mai 2018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36" name="TextShape 2"/>
          <p:cNvSpPr txBox="1"/>
          <p:nvPr/>
        </p:nvSpPr>
        <p:spPr>
          <a:xfrm>
            <a:off x="66600" y="565200"/>
            <a:ext cx="8631000" cy="5833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37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38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3CCA50A0-8E6F-49F9-A9D1-3E601D3363ED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  <p:sp>
        <p:nvSpPr>
          <p:cNvPr id="139" name="CustomShape 5"/>
          <p:cNvSpPr/>
          <p:nvPr/>
        </p:nvSpPr>
        <p:spPr>
          <a:xfrm>
            <a:off x="109440" y="5959440"/>
            <a:ext cx="7556040" cy="259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i="1" lang="fr-FR" sz="1000" strike="noStrike">
                <a:solidFill>
                  <a:srgbClr val="000000"/>
                </a:solidFill>
                <a:latin typeface="Arial"/>
                <a:ea typeface="ＭＳ Ｐゴシック"/>
              </a:rPr>
              <a:t>Lecture : en 2016, le traitement brut constituait 74,7 % de la rémunération brute des agents de l’Etat (source : RAEFP 2017). </a:t>
            </a:r>
            <a:endParaRPr/>
          </a:p>
        </p:txBody>
      </p:sp>
      <p:sp>
        <p:nvSpPr>
          <p:cNvPr id="140" name="CustomShape 6"/>
          <p:cNvSpPr/>
          <p:nvPr/>
        </p:nvSpPr>
        <p:spPr>
          <a:xfrm>
            <a:off x="422280" y="581040"/>
            <a:ext cx="8299080" cy="187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fr-FR" strike="noStrike">
                <a:solidFill>
                  <a:srgbClr val="00b0f0"/>
                </a:solidFill>
                <a:latin typeface="Arial"/>
                <a:ea typeface="ＭＳ Ｐゴシック"/>
              </a:rPr>
              <a:t>A/ Les grandes composantes du système de rémunération des fonctionnaires</a:t>
            </a:r>
            <a:endParaRPr/>
          </a:p>
          <a:p>
            <a:pPr algn="just">
              <a:lnSpc>
                <a:spcPct val="100000"/>
              </a:lnSpc>
              <a:buFont typeface="Wingdings" charset="2"/>
              <a:buChar char=""/>
            </a:pPr>
            <a:r>
              <a:rPr b="1" lang="fr-FR" strike="noStrike">
                <a:solidFill>
                  <a:srgbClr val="000000"/>
                </a:solidFill>
                <a:latin typeface="Arial"/>
                <a:ea typeface="ＭＳ Ｐゴシック"/>
              </a:rPr>
              <a:t>L’indiciaire reste un déterminant majeur de la rémunération </a:t>
            </a:r>
            <a:r>
              <a:rPr lang="fr-FR" strike="noStrike">
                <a:solidFill>
                  <a:srgbClr val="000000"/>
                </a:solidFill>
                <a:latin typeface="Arial"/>
                <a:ea typeface="ＭＳ Ｐゴシック"/>
              </a:rPr>
              <a:t>: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Arial"/>
                <a:ea typeface="ＭＳ Ｐゴシック"/>
              </a:rPr>
              <a:t>Près de 90 % des rémunérations versées en 2016 en dépend +/- étroitement (primes indexées, IR, SFT, majorations…).</a:t>
            </a:r>
            <a:endParaRPr/>
          </a:p>
        </p:txBody>
      </p:sp>
      <p:graphicFrame>
        <p:nvGraphicFramePr>
          <p:cNvPr id="141" name="Graphique 7"/>
          <p:cNvGraphicFramePr/>
          <p:nvPr/>
        </p:nvGraphicFramePr>
        <p:xfrm>
          <a:off x="1654200" y="2475000"/>
          <a:ext cx="5454360" cy="345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43" name="TextShape 2"/>
          <p:cNvSpPr txBox="1"/>
          <p:nvPr/>
        </p:nvSpPr>
        <p:spPr>
          <a:xfrm>
            <a:off x="382680" y="536400"/>
            <a:ext cx="8503920" cy="5698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fr-FR" strike="noStrike">
                <a:solidFill>
                  <a:srgbClr val="00b0f0"/>
                </a:solidFill>
                <a:latin typeface="Section-Medium"/>
              </a:rPr>
              <a:t>B/ Quelle articulation avec les besoins des politiques de ressources humaines ?</a:t>
            </a:r>
            <a:endParaRPr/>
          </a:p>
          <a:p>
            <a:pPr algn="just">
              <a:lnSpc>
                <a:spcPct val="100000"/>
              </a:lnSpc>
              <a:buFont typeface="Wingdings" charset="2"/>
              <a:buChar char=""/>
            </a:pPr>
            <a:r>
              <a:rPr lang="fr-FR" strike="noStrike" u="sng">
                <a:solidFill>
                  <a:srgbClr val="000000"/>
                </a:solidFill>
                <a:latin typeface="Section-Medium"/>
              </a:rPr>
              <a:t>Principaux constats 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Les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déterminants généraux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(valeur du point, grilles) représentent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un élément important de la rémunération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 mais leur évolution produit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des effets peu ciblés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(point) et/ou est délicate (structures de carrières) 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Des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grilles rénovées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, mais présentant toutefois une certaine hétérogénéité en termes de progression indiciaire.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Les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primes restent nombreuses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malgré le déploiement en cours du RIFSEEP et sont pour certaines arrimées aux déterminants généraux 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En dynamique,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automaticité importante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de l’évolution des salaires (GVT) ; 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Des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dispositifs parfois anciens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tiennent une place non négligeable dans le dispositif de rémunération (IR, SFT…), accroissant l’automaticité du système 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Avec la fin des avancements d’échelons différenciés,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la reconnaissance du mérite est plus limitée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au cours d’une carrière et dépend en partie du levier indemnitaire.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44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45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BC1D18C4-7867-4EA4-8C24-CB6D376B050B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47" name="TextShape 2"/>
          <p:cNvSpPr txBox="1"/>
          <p:nvPr/>
        </p:nvSpPr>
        <p:spPr>
          <a:xfrm>
            <a:off x="457200" y="565200"/>
            <a:ext cx="8229240" cy="5717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fr-FR" strike="noStrike">
                <a:solidFill>
                  <a:srgbClr val="00b0f0"/>
                </a:solidFill>
                <a:latin typeface="Section-Medium"/>
              </a:rPr>
              <a:t>C/ Quels axes de réflexion pour l’évolution du système de rémunération ?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Comment mieux articuler les différents objectifs du dispositif salarial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: pouvoir d’achat, attractivité, fonctions, mérite ?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Les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objectifs assignés aux différents outils de rémunération sont-ils toujours pertinents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? Les dispositifs existants permettent-ils d’y répondre ?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Quels niveau et modalités de modulation pour la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reconnaissance du mérite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des agents (individuel) et des équipes (collectif) ? 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Comment traiter certains grands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sujets RH transverses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(ex : égalité professionnelle) ?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Comment retrouver des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marges de manœuvre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afin de prendre en compte les spécificités sectorielles au sein de la FP (besoins en compétences, conditions de travail, etc…)?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Comment le système de rémunération répond-il aux questions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d’attractivité, de fidélisation et de mobilité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 ?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48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49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16EF76D2-E10B-430C-AE0D-C982EF28B357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51" name="TextShape 2"/>
          <p:cNvSpPr txBox="1"/>
          <p:nvPr/>
        </p:nvSpPr>
        <p:spPr>
          <a:xfrm>
            <a:off x="179280" y="693720"/>
            <a:ext cx="8496000" cy="5478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fr-FR" sz="2400" strike="noStrike">
                <a:solidFill>
                  <a:srgbClr val="00b0f0"/>
                </a:solidFill>
                <a:latin typeface="Section-Medium"/>
              </a:rPr>
              <a:t>III. </a:t>
            </a:r>
            <a:r>
              <a:rPr b="1" lang="fr-FR" sz="2400" strike="noStrike" u="sng">
                <a:solidFill>
                  <a:srgbClr val="00b0f0"/>
                </a:solidFill>
                <a:latin typeface="Section-Medium"/>
              </a:rPr>
              <a:t>Calendrier et thèmes du cycle de concertation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z="1400" strike="noStrike">
                <a:solidFill>
                  <a:srgbClr val="00b0f0"/>
                </a:solidFill>
                <a:latin typeface="Section-Medium"/>
              </a:rPr>
              <a:t>	</a:t>
            </a:r>
            <a:endParaRPr/>
          </a:p>
          <a:p>
            <a:pPr algn="just">
              <a:lnSpc>
                <a:spcPct val="100000"/>
              </a:lnSpc>
            </a:pPr>
            <a:r>
              <a:rPr lang="fr-FR" sz="1400" strike="noStrike">
                <a:solidFill>
                  <a:srgbClr val="00b0f0"/>
                </a:solidFill>
                <a:latin typeface="Section-Medium"/>
              </a:rPr>
              <a:t>	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52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53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D765DD2C-9654-4109-9471-F9CE9818891A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  <p:sp>
        <p:nvSpPr>
          <p:cNvPr id="154" name="CustomShape 5"/>
          <p:cNvSpPr/>
          <p:nvPr/>
        </p:nvSpPr>
        <p:spPr>
          <a:xfrm>
            <a:off x="326520" y="1443240"/>
            <a:ext cx="2064960" cy="745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Réunion</a:t>
            </a:r>
            <a:endParaRPr/>
          </a:p>
        </p:txBody>
      </p:sp>
      <p:sp>
        <p:nvSpPr>
          <p:cNvPr id="155" name="Line 6"/>
          <p:cNvSpPr/>
          <p:nvPr/>
        </p:nvSpPr>
        <p:spPr>
          <a:xfrm>
            <a:off x="326160" y="1442880"/>
            <a:ext cx="20653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56" name="Line 7"/>
          <p:cNvSpPr/>
          <p:nvPr/>
        </p:nvSpPr>
        <p:spPr>
          <a:xfrm>
            <a:off x="2391480" y="1442880"/>
            <a:ext cx="0" cy="7462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57" name="Line 8"/>
          <p:cNvSpPr/>
          <p:nvPr/>
        </p:nvSpPr>
        <p:spPr>
          <a:xfrm>
            <a:off x="326160" y="2189160"/>
            <a:ext cx="2065320" cy="0"/>
          </a:xfrm>
          <a:prstGeom prst="line">
            <a:avLst/>
          </a:prstGeom>
          <a:ln w="38160">
            <a:solidFill>
              <a:schemeClr val="lt1"/>
            </a:solidFill>
            <a:round/>
          </a:ln>
        </p:spPr>
      </p:sp>
      <p:sp>
        <p:nvSpPr>
          <p:cNvPr id="158" name="Line 9"/>
          <p:cNvSpPr/>
          <p:nvPr/>
        </p:nvSpPr>
        <p:spPr>
          <a:xfrm>
            <a:off x="326160" y="1442880"/>
            <a:ext cx="0" cy="7462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59" name="CustomShape 10"/>
          <p:cNvSpPr/>
          <p:nvPr/>
        </p:nvSpPr>
        <p:spPr>
          <a:xfrm>
            <a:off x="2391840" y="1443240"/>
            <a:ext cx="1933200" cy="745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Dates</a:t>
            </a:r>
            <a:endParaRPr/>
          </a:p>
        </p:txBody>
      </p:sp>
      <p:sp>
        <p:nvSpPr>
          <p:cNvPr id="160" name="Line 11"/>
          <p:cNvSpPr/>
          <p:nvPr/>
        </p:nvSpPr>
        <p:spPr>
          <a:xfrm>
            <a:off x="2391480" y="1442880"/>
            <a:ext cx="19335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61" name="Line 12"/>
          <p:cNvSpPr/>
          <p:nvPr/>
        </p:nvSpPr>
        <p:spPr>
          <a:xfrm>
            <a:off x="4325040" y="1442880"/>
            <a:ext cx="0" cy="7462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62" name="Line 13"/>
          <p:cNvSpPr/>
          <p:nvPr/>
        </p:nvSpPr>
        <p:spPr>
          <a:xfrm>
            <a:off x="2391480" y="2189160"/>
            <a:ext cx="1933560" cy="0"/>
          </a:xfrm>
          <a:prstGeom prst="line">
            <a:avLst/>
          </a:prstGeom>
          <a:ln w="38160">
            <a:solidFill>
              <a:schemeClr val="lt1"/>
            </a:solidFill>
            <a:round/>
          </a:ln>
        </p:spPr>
      </p:sp>
      <p:sp>
        <p:nvSpPr>
          <p:cNvPr id="163" name="Line 14"/>
          <p:cNvSpPr/>
          <p:nvPr/>
        </p:nvSpPr>
        <p:spPr>
          <a:xfrm>
            <a:off x="2391480" y="1442880"/>
            <a:ext cx="0" cy="7462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64" name="CustomShape 15"/>
          <p:cNvSpPr/>
          <p:nvPr/>
        </p:nvSpPr>
        <p:spPr>
          <a:xfrm>
            <a:off x="4325400" y="1443240"/>
            <a:ext cx="1782360" cy="745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 </a:t>
            </a: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Pilotage</a:t>
            </a:r>
            <a:endParaRPr/>
          </a:p>
        </p:txBody>
      </p:sp>
      <p:sp>
        <p:nvSpPr>
          <p:cNvPr id="165" name="Line 16"/>
          <p:cNvSpPr/>
          <p:nvPr/>
        </p:nvSpPr>
        <p:spPr>
          <a:xfrm>
            <a:off x="4325040" y="1442880"/>
            <a:ext cx="17827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66" name="Line 17"/>
          <p:cNvSpPr/>
          <p:nvPr/>
        </p:nvSpPr>
        <p:spPr>
          <a:xfrm>
            <a:off x="6107760" y="1442880"/>
            <a:ext cx="0" cy="7462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67" name="Line 18"/>
          <p:cNvSpPr/>
          <p:nvPr/>
        </p:nvSpPr>
        <p:spPr>
          <a:xfrm>
            <a:off x="4325040" y="2189160"/>
            <a:ext cx="1782720" cy="0"/>
          </a:xfrm>
          <a:prstGeom prst="line">
            <a:avLst/>
          </a:prstGeom>
          <a:ln w="38160">
            <a:solidFill>
              <a:schemeClr val="lt1"/>
            </a:solidFill>
            <a:round/>
          </a:ln>
        </p:spPr>
      </p:sp>
      <p:sp>
        <p:nvSpPr>
          <p:cNvPr id="168" name="Line 19"/>
          <p:cNvSpPr/>
          <p:nvPr/>
        </p:nvSpPr>
        <p:spPr>
          <a:xfrm>
            <a:off x="4325040" y="1442880"/>
            <a:ext cx="0" cy="7462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69" name="CustomShape 20"/>
          <p:cNvSpPr/>
          <p:nvPr/>
        </p:nvSpPr>
        <p:spPr>
          <a:xfrm>
            <a:off x="6108120" y="1443240"/>
            <a:ext cx="2566800" cy="745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Thèmes</a:t>
            </a:r>
            <a:endParaRPr/>
          </a:p>
        </p:txBody>
      </p:sp>
      <p:sp>
        <p:nvSpPr>
          <p:cNvPr id="170" name="Line 21"/>
          <p:cNvSpPr/>
          <p:nvPr/>
        </p:nvSpPr>
        <p:spPr>
          <a:xfrm>
            <a:off x="6107760" y="1442880"/>
            <a:ext cx="25671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71" name="Line 22"/>
          <p:cNvSpPr/>
          <p:nvPr/>
        </p:nvSpPr>
        <p:spPr>
          <a:xfrm>
            <a:off x="8674920" y="1442880"/>
            <a:ext cx="0" cy="7462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72" name="Line 23"/>
          <p:cNvSpPr/>
          <p:nvPr/>
        </p:nvSpPr>
        <p:spPr>
          <a:xfrm>
            <a:off x="6107760" y="2189160"/>
            <a:ext cx="2567160" cy="0"/>
          </a:xfrm>
          <a:prstGeom prst="line">
            <a:avLst/>
          </a:prstGeom>
          <a:ln w="38160">
            <a:solidFill>
              <a:schemeClr val="lt1"/>
            </a:solidFill>
            <a:round/>
          </a:ln>
        </p:spPr>
      </p:sp>
      <p:sp>
        <p:nvSpPr>
          <p:cNvPr id="173" name="Line 24"/>
          <p:cNvSpPr/>
          <p:nvPr/>
        </p:nvSpPr>
        <p:spPr>
          <a:xfrm>
            <a:off x="6107760" y="1442880"/>
            <a:ext cx="0" cy="7462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74" name="CustomShape 25"/>
          <p:cNvSpPr/>
          <p:nvPr/>
        </p:nvSpPr>
        <p:spPr>
          <a:xfrm>
            <a:off x="326520" y="2189160"/>
            <a:ext cx="2064960" cy="980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GT 1</a:t>
            </a:r>
            <a:endParaRPr/>
          </a:p>
        </p:txBody>
      </p:sp>
      <p:sp>
        <p:nvSpPr>
          <p:cNvPr id="175" name="Line 26"/>
          <p:cNvSpPr/>
          <p:nvPr/>
        </p:nvSpPr>
        <p:spPr>
          <a:xfrm>
            <a:off x="326160" y="2189160"/>
            <a:ext cx="20653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76" name="Line 27"/>
          <p:cNvSpPr/>
          <p:nvPr/>
        </p:nvSpPr>
        <p:spPr>
          <a:xfrm>
            <a:off x="2391480" y="2189160"/>
            <a:ext cx="0" cy="98100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77" name="Line 28"/>
          <p:cNvSpPr/>
          <p:nvPr/>
        </p:nvSpPr>
        <p:spPr>
          <a:xfrm>
            <a:off x="326160" y="3170160"/>
            <a:ext cx="20653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78" name="Line 29"/>
          <p:cNvSpPr/>
          <p:nvPr/>
        </p:nvSpPr>
        <p:spPr>
          <a:xfrm>
            <a:off x="326160" y="2189160"/>
            <a:ext cx="0" cy="98100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79" name="CustomShape 30"/>
          <p:cNvSpPr/>
          <p:nvPr/>
        </p:nvSpPr>
        <p:spPr>
          <a:xfrm>
            <a:off x="2391840" y="2189160"/>
            <a:ext cx="1933200" cy="980640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Fin juin</a:t>
            </a:r>
            <a:endParaRPr/>
          </a:p>
        </p:txBody>
      </p:sp>
      <p:sp>
        <p:nvSpPr>
          <p:cNvPr id="180" name="Line 31"/>
          <p:cNvSpPr/>
          <p:nvPr/>
        </p:nvSpPr>
        <p:spPr>
          <a:xfrm>
            <a:off x="2391480" y="2189160"/>
            <a:ext cx="19335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81" name="Line 32"/>
          <p:cNvSpPr/>
          <p:nvPr/>
        </p:nvSpPr>
        <p:spPr>
          <a:xfrm>
            <a:off x="4325040" y="2189160"/>
            <a:ext cx="0" cy="98100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82" name="Line 33"/>
          <p:cNvSpPr/>
          <p:nvPr/>
        </p:nvSpPr>
        <p:spPr>
          <a:xfrm>
            <a:off x="2391480" y="3170160"/>
            <a:ext cx="19335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83" name="Line 34"/>
          <p:cNvSpPr/>
          <p:nvPr/>
        </p:nvSpPr>
        <p:spPr>
          <a:xfrm>
            <a:off x="2391480" y="2189160"/>
            <a:ext cx="0" cy="98100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84" name="CustomShape 35"/>
          <p:cNvSpPr/>
          <p:nvPr/>
        </p:nvSpPr>
        <p:spPr>
          <a:xfrm>
            <a:off x="4325400" y="2189160"/>
            <a:ext cx="1782360" cy="980640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DGAFP</a:t>
            </a:r>
            <a:endParaRPr/>
          </a:p>
        </p:txBody>
      </p:sp>
      <p:sp>
        <p:nvSpPr>
          <p:cNvPr id="185" name="Line 36"/>
          <p:cNvSpPr/>
          <p:nvPr/>
        </p:nvSpPr>
        <p:spPr>
          <a:xfrm>
            <a:off x="4325040" y="2189160"/>
            <a:ext cx="17827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86" name="Line 37"/>
          <p:cNvSpPr/>
          <p:nvPr/>
        </p:nvSpPr>
        <p:spPr>
          <a:xfrm>
            <a:off x="6107760" y="2189160"/>
            <a:ext cx="0" cy="98100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87" name="Line 38"/>
          <p:cNvSpPr/>
          <p:nvPr/>
        </p:nvSpPr>
        <p:spPr>
          <a:xfrm>
            <a:off x="4325040" y="3170160"/>
            <a:ext cx="17827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88" name="Line 39"/>
          <p:cNvSpPr/>
          <p:nvPr/>
        </p:nvSpPr>
        <p:spPr>
          <a:xfrm>
            <a:off x="4325040" y="2189160"/>
            <a:ext cx="0" cy="98100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89" name="CustomShape 40"/>
          <p:cNvSpPr/>
          <p:nvPr/>
        </p:nvSpPr>
        <p:spPr>
          <a:xfrm>
            <a:off x="6108120" y="2189160"/>
            <a:ext cx="2566800" cy="980640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Diagnostic sur les déterminants de la rémunération </a:t>
            </a:r>
            <a:endParaRPr/>
          </a:p>
        </p:txBody>
      </p:sp>
      <p:sp>
        <p:nvSpPr>
          <p:cNvPr id="190" name="Line 41"/>
          <p:cNvSpPr/>
          <p:nvPr/>
        </p:nvSpPr>
        <p:spPr>
          <a:xfrm>
            <a:off x="6107760" y="2189160"/>
            <a:ext cx="25671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91" name="Line 42"/>
          <p:cNvSpPr/>
          <p:nvPr/>
        </p:nvSpPr>
        <p:spPr>
          <a:xfrm>
            <a:off x="8674920" y="2189160"/>
            <a:ext cx="0" cy="98100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92" name="Line 43"/>
          <p:cNvSpPr/>
          <p:nvPr/>
        </p:nvSpPr>
        <p:spPr>
          <a:xfrm>
            <a:off x="6107760" y="3170160"/>
            <a:ext cx="25671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93" name="Line 44"/>
          <p:cNvSpPr/>
          <p:nvPr/>
        </p:nvSpPr>
        <p:spPr>
          <a:xfrm>
            <a:off x="6107760" y="2189160"/>
            <a:ext cx="0" cy="98100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94" name="CustomShape 45"/>
          <p:cNvSpPr/>
          <p:nvPr/>
        </p:nvSpPr>
        <p:spPr>
          <a:xfrm>
            <a:off x="326520" y="3170160"/>
            <a:ext cx="2064960" cy="11221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GT 2</a:t>
            </a:r>
            <a:endParaRPr/>
          </a:p>
        </p:txBody>
      </p:sp>
      <p:sp>
        <p:nvSpPr>
          <p:cNvPr id="195" name="Line 46"/>
          <p:cNvSpPr/>
          <p:nvPr/>
        </p:nvSpPr>
        <p:spPr>
          <a:xfrm>
            <a:off x="326160" y="3170160"/>
            <a:ext cx="20653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96" name="Line 47"/>
          <p:cNvSpPr/>
          <p:nvPr/>
        </p:nvSpPr>
        <p:spPr>
          <a:xfrm>
            <a:off x="2391480" y="3170160"/>
            <a:ext cx="0" cy="11224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97" name="Line 48"/>
          <p:cNvSpPr/>
          <p:nvPr/>
        </p:nvSpPr>
        <p:spPr>
          <a:xfrm>
            <a:off x="326160" y="4292640"/>
            <a:ext cx="20653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98" name="Line 49"/>
          <p:cNvSpPr/>
          <p:nvPr/>
        </p:nvSpPr>
        <p:spPr>
          <a:xfrm>
            <a:off x="326160" y="3170160"/>
            <a:ext cx="0" cy="11224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199" name="CustomShape 50"/>
          <p:cNvSpPr/>
          <p:nvPr/>
        </p:nvSpPr>
        <p:spPr>
          <a:xfrm>
            <a:off x="2391840" y="3170160"/>
            <a:ext cx="1933200" cy="1122120"/>
          </a:xfrm>
          <a:prstGeom prst="rect">
            <a:avLst/>
          </a:prstGeom>
          <a:solidFill>
            <a:schemeClr val="accent1">
              <a:tint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Juillet</a:t>
            </a:r>
            <a:endParaRPr/>
          </a:p>
        </p:txBody>
      </p:sp>
      <p:sp>
        <p:nvSpPr>
          <p:cNvPr id="200" name="Line 51"/>
          <p:cNvSpPr/>
          <p:nvPr/>
        </p:nvSpPr>
        <p:spPr>
          <a:xfrm>
            <a:off x="2391480" y="3170160"/>
            <a:ext cx="19335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01" name="Line 52"/>
          <p:cNvSpPr/>
          <p:nvPr/>
        </p:nvSpPr>
        <p:spPr>
          <a:xfrm>
            <a:off x="4325040" y="3170160"/>
            <a:ext cx="0" cy="11224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02" name="Line 53"/>
          <p:cNvSpPr/>
          <p:nvPr/>
        </p:nvSpPr>
        <p:spPr>
          <a:xfrm>
            <a:off x="2391480" y="4292640"/>
            <a:ext cx="19335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03" name="Line 54"/>
          <p:cNvSpPr/>
          <p:nvPr/>
        </p:nvSpPr>
        <p:spPr>
          <a:xfrm>
            <a:off x="2391480" y="3170160"/>
            <a:ext cx="0" cy="11224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04" name="CustomShape 55"/>
          <p:cNvSpPr/>
          <p:nvPr/>
        </p:nvSpPr>
        <p:spPr>
          <a:xfrm>
            <a:off x="4325400" y="3170160"/>
            <a:ext cx="1782360" cy="1122120"/>
          </a:xfrm>
          <a:prstGeom prst="rect">
            <a:avLst/>
          </a:prstGeom>
          <a:solidFill>
            <a:schemeClr val="accent1">
              <a:tint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DGAFP</a:t>
            </a:r>
            <a:endParaRPr/>
          </a:p>
        </p:txBody>
      </p:sp>
      <p:sp>
        <p:nvSpPr>
          <p:cNvPr id="205" name="Line 56"/>
          <p:cNvSpPr/>
          <p:nvPr/>
        </p:nvSpPr>
        <p:spPr>
          <a:xfrm>
            <a:off x="4325040" y="3170160"/>
            <a:ext cx="17827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06" name="Line 57"/>
          <p:cNvSpPr/>
          <p:nvPr/>
        </p:nvSpPr>
        <p:spPr>
          <a:xfrm>
            <a:off x="6107760" y="3170160"/>
            <a:ext cx="0" cy="11224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07" name="Line 58"/>
          <p:cNvSpPr/>
          <p:nvPr/>
        </p:nvSpPr>
        <p:spPr>
          <a:xfrm>
            <a:off x="4325040" y="4292640"/>
            <a:ext cx="17827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08" name="Line 59"/>
          <p:cNvSpPr/>
          <p:nvPr/>
        </p:nvSpPr>
        <p:spPr>
          <a:xfrm>
            <a:off x="4325040" y="3170160"/>
            <a:ext cx="0" cy="11224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09" name="CustomShape 60"/>
          <p:cNvSpPr/>
          <p:nvPr/>
        </p:nvSpPr>
        <p:spPr>
          <a:xfrm>
            <a:off x="6108120" y="3170160"/>
            <a:ext cx="2566800" cy="1122120"/>
          </a:xfrm>
          <a:prstGeom prst="rect">
            <a:avLst/>
          </a:prstGeom>
          <a:solidFill>
            <a:schemeClr val="accent1">
              <a:tint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Définition des mécanismes de reconnaissance des mérites individuels et collectifs </a:t>
            </a:r>
            <a:endParaRPr/>
          </a:p>
        </p:txBody>
      </p:sp>
      <p:sp>
        <p:nvSpPr>
          <p:cNvPr id="210" name="Line 61"/>
          <p:cNvSpPr/>
          <p:nvPr/>
        </p:nvSpPr>
        <p:spPr>
          <a:xfrm>
            <a:off x="6107760" y="3170160"/>
            <a:ext cx="25671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11" name="Line 62"/>
          <p:cNvSpPr/>
          <p:nvPr/>
        </p:nvSpPr>
        <p:spPr>
          <a:xfrm>
            <a:off x="8674920" y="3170160"/>
            <a:ext cx="0" cy="11224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12" name="Line 63"/>
          <p:cNvSpPr/>
          <p:nvPr/>
        </p:nvSpPr>
        <p:spPr>
          <a:xfrm>
            <a:off x="6107760" y="4292640"/>
            <a:ext cx="25671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13" name="Line 64"/>
          <p:cNvSpPr/>
          <p:nvPr/>
        </p:nvSpPr>
        <p:spPr>
          <a:xfrm>
            <a:off x="6107760" y="3170160"/>
            <a:ext cx="0" cy="112248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14" name="CustomShape 65"/>
          <p:cNvSpPr/>
          <p:nvPr/>
        </p:nvSpPr>
        <p:spPr>
          <a:xfrm>
            <a:off x="326520" y="4292640"/>
            <a:ext cx="2064960" cy="11221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GT3</a:t>
            </a:r>
            <a:endParaRPr/>
          </a:p>
        </p:txBody>
      </p:sp>
      <p:sp>
        <p:nvSpPr>
          <p:cNvPr id="215" name="Line 66"/>
          <p:cNvSpPr/>
          <p:nvPr/>
        </p:nvSpPr>
        <p:spPr>
          <a:xfrm>
            <a:off x="326160" y="4292640"/>
            <a:ext cx="20653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16" name="Line 67"/>
          <p:cNvSpPr/>
          <p:nvPr/>
        </p:nvSpPr>
        <p:spPr>
          <a:xfrm>
            <a:off x="2391480" y="4292640"/>
            <a:ext cx="0" cy="112212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17" name="Line 68"/>
          <p:cNvSpPr/>
          <p:nvPr/>
        </p:nvSpPr>
        <p:spPr>
          <a:xfrm>
            <a:off x="326160" y="5414760"/>
            <a:ext cx="20653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18" name="Line 69"/>
          <p:cNvSpPr/>
          <p:nvPr/>
        </p:nvSpPr>
        <p:spPr>
          <a:xfrm>
            <a:off x="326160" y="4292640"/>
            <a:ext cx="0" cy="112212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19" name="CustomShape 70"/>
          <p:cNvSpPr/>
          <p:nvPr/>
        </p:nvSpPr>
        <p:spPr>
          <a:xfrm>
            <a:off x="2391840" y="4292640"/>
            <a:ext cx="1933200" cy="1122120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Septembre</a:t>
            </a:r>
            <a:endParaRPr/>
          </a:p>
        </p:txBody>
      </p:sp>
      <p:sp>
        <p:nvSpPr>
          <p:cNvPr id="220" name="Line 71"/>
          <p:cNvSpPr/>
          <p:nvPr/>
        </p:nvSpPr>
        <p:spPr>
          <a:xfrm>
            <a:off x="2391480" y="4292640"/>
            <a:ext cx="19335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21" name="Line 72"/>
          <p:cNvSpPr/>
          <p:nvPr/>
        </p:nvSpPr>
        <p:spPr>
          <a:xfrm>
            <a:off x="4325040" y="4292640"/>
            <a:ext cx="0" cy="112212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22" name="Line 73"/>
          <p:cNvSpPr/>
          <p:nvPr/>
        </p:nvSpPr>
        <p:spPr>
          <a:xfrm>
            <a:off x="2391480" y="5414760"/>
            <a:ext cx="19335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23" name="Line 74"/>
          <p:cNvSpPr/>
          <p:nvPr/>
        </p:nvSpPr>
        <p:spPr>
          <a:xfrm>
            <a:off x="2391480" y="4292640"/>
            <a:ext cx="0" cy="112212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24" name="CustomShape 75"/>
          <p:cNvSpPr/>
          <p:nvPr/>
        </p:nvSpPr>
        <p:spPr>
          <a:xfrm>
            <a:off x="4325400" y="4292640"/>
            <a:ext cx="1782360" cy="1122120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 algn="ctr"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DGAFP</a:t>
            </a:r>
            <a:endParaRPr/>
          </a:p>
        </p:txBody>
      </p:sp>
      <p:sp>
        <p:nvSpPr>
          <p:cNvPr id="225" name="Line 76"/>
          <p:cNvSpPr/>
          <p:nvPr/>
        </p:nvSpPr>
        <p:spPr>
          <a:xfrm>
            <a:off x="4325040" y="4292640"/>
            <a:ext cx="17827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26" name="Line 77"/>
          <p:cNvSpPr/>
          <p:nvPr/>
        </p:nvSpPr>
        <p:spPr>
          <a:xfrm>
            <a:off x="6107760" y="4292640"/>
            <a:ext cx="0" cy="112212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27" name="Line 78"/>
          <p:cNvSpPr/>
          <p:nvPr/>
        </p:nvSpPr>
        <p:spPr>
          <a:xfrm>
            <a:off x="4325040" y="5414760"/>
            <a:ext cx="178272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28" name="Line 79"/>
          <p:cNvSpPr/>
          <p:nvPr/>
        </p:nvSpPr>
        <p:spPr>
          <a:xfrm>
            <a:off x="4325040" y="4292640"/>
            <a:ext cx="0" cy="112212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29" name="CustomShape 80"/>
          <p:cNvSpPr/>
          <p:nvPr/>
        </p:nvSpPr>
        <p:spPr>
          <a:xfrm>
            <a:off x="6108120" y="4292640"/>
            <a:ext cx="2566800" cy="1122120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0" bIns="0" anchor="ctr"/>
          <a:p>
            <a:pPr>
              <a:lnSpc>
                <a:spcPct val="100000"/>
              </a:lnSpc>
            </a:pPr>
            <a:r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Quelle structuration et politique de rémunération pour les agents publics ?</a:t>
            </a:r>
            <a:endParaRPr/>
          </a:p>
        </p:txBody>
      </p:sp>
      <p:sp>
        <p:nvSpPr>
          <p:cNvPr id="230" name="Line 81"/>
          <p:cNvSpPr/>
          <p:nvPr/>
        </p:nvSpPr>
        <p:spPr>
          <a:xfrm>
            <a:off x="6107760" y="4292640"/>
            <a:ext cx="25671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31" name="Line 82"/>
          <p:cNvSpPr/>
          <p:nvPr/>
        </p:nvSpPr>
        <p:spPr>
          <a:xfrm>
            <a:off x="8674920" y="4292640"/>
            <a:ext cx="0" cy="112212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32" name="Line 83"/>
          <p:cNvSpPr/>
          <p:nvPr/>
        </p:nvSpPr>
        <p:spPr>
          <a:xfrm>
            <a:off x="6107760" y="5414760"/>
            <a:ext cx="2567160" cy="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  <p:sp>
        <p:nvSpPr>
          <p:cNvPr id="233" name="Line 84"/>
          <p:cNvSpPr/>
          <p:nvPr/>
        </p:nvSpPr>
        <p:spPr>
          <a:xfrm>
            <a:off x="6107760" y="4292640"/>
            <a:ext cx="0" cy="1122120"/>
          </a:xfrm>
          <a:prstGeom prst="line">
            <a:avLst/>
          </a:prstGeom>
          <a:ln w="12600">
            <a:solidFill>
              <a:schemeClr val="lt1"/>
            </a:solidFill>
            <a:round/>
          </a:ln>
        </p:spPr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235" name="TextShape 2"/>
          <p:cNvSpPr txBox="1"/>
          <p:nvPr/>
        </p:nvSpPr>
        <p:spPr>
          <a:xfrm>
            <a:off x="179280" y="693720"/>
            <a:ext cx="8496000" cy="5478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fr-FR" sz="2800" strike="noStrike">
                <a:solidFill>
                  <a:srgbClr val="000000"/>
                </a:solidFill>
                <a:latin typeface="Section-Medium"/>
              </a:rPr>
              <a:t>MERCI DE VOTRE ATTENTION </a:t>
            </a:r>
            <a:endParaRPr/>
          </a:p>
        </p:txBody>
      </p:sp>
      <p:sp>
        <p:nvSpPr>
          <p:cNvPr id="236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237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4A71CA21-ACBE-4D9D-A9B2-DC3833E4F289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457200" y="662040"/>
            <a:ext cx="8229240" cy="66636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fr-FR" sz="2000" strike="noStrike" u="sng">
                <a:solidFill>
                  <a:srgbClr val="000000"/>
                </a:solidFill>
                <a:latin typeface="Section-Bold"/>
              </a:rPr>
              <a:t>Ordre du jour de la réunion de lancement de la concertation</a:t>
            </a:r>
            <a:endParaRPr/>
          </a:p>
        </p:txBody>
      </p:sp>
      <p:sp>
        <p:nvSpPr>
          <p:cNvPr id="101" name="TextShape 3"/>
          <p:cNvSpPr txBox="1"/>
          <p:nvPr/>
        </p:nvSpPr>
        <p:spPr>
          <a:xfrm>
            <a:off x="189000" y="1330200"/>
            <a:ext cx="8496000" cy="4508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AutoNum type="romanUcPeriod"/>
            </a:pPr>
            <a:r>
              <a:rPr lang="fr-FR" sz="2000" strike="noStrike">
                <a:solidFill>
                  <a:srgbClr val="00b0f0"/>
                </a:solidFill>
                <a:latin typeface="Section-Medium"/>
              </a:rPr>
              <a:t>Ouverture par Monsieur Olivier Dussopt, Secrétaire d’Etat auprès du Ministre de l’action et des comptes publics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AutoNum type="romanUcPeriod"/>
            </a:pPr>
            <a:r>
              <a:rPr lang="fr-FR" sz="2000" strike="noStrike">
                <a:solidFill>
                  <a:srgbClr val="00b0f0"/>
                </a:solidFill>
                <a:latin typeface="Section-Medium"/>
              </a:rPr>
              <a:t>Interventions de MM. Stéphane Jacobzone et Paul Peny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AutoNum type="romanUcPeriod"/>
            </a:pPr>
            <a:r>
              <a:rPr lang="fr-FR" sz="2000" strike="noStrike">
                <a:solidFill>
                  <a:srgbClr val="00b0f0"/>
                </a:solidFill>
                <a:latin typeface="Section-Medium"/>
              </a:rPr>
              <a:t>Eléments de contexte et de cadrage du cycle de concertation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AutoNum type="romanUcPeriod"/>
            </a:pPr>
            <a:r>
              <a:rPr lang="fr-FR" sz="2000" strike="noStrike">
                <a:solidFill>
                  <a:srgbClr val="00b0f0"/>
                </a:solidFill>
                <a:latin typeface="Section-Medium"/>
              </a:rPr>
              <a:t>Calendrier et thèmes de la concertation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  <p:sp>
        <p:nvSpPr>
          <p:cNvPr id="102" name="TextShape 4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03" name="TextShape 5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AB3139D4-0920-4D43-BEE6-63C18E15CF95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179280" y="693720"/>
            <a:ext cx="8496000" cy="5527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AutoNum type="romanUcPeriod"/>
            </a:pPr>
            <a:r>
              <a:rPr b="1" lang="fr-FR" sz="2400" strike="noStrike" u="sng">
                <a:solidFill>
                  <a:srgbClr val="00b0f0"/>
                </a:solidFill>
                <a:latin typeface="Section-Medium"/>
              </a:rPr>
              <a:t>Ouverture du cycle de concertation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Wingdings" charset="2"/>
              <a:buChar char=""/>
            </a:pPr>
            <a:r>
              <a:rPr lang="fr-FR" sz="2000" strike="noStrike">
                <a:solidFill>
                  <a:srgbClr val="000000"/>
                </a:solidFill>
                <a:latin typeface="Section-Medium"/>
              </a:rPr>
              <a:t>Intervention de Monsieur Olivier Dussopt, Secrétaire d’Etat auprès du Ministre de l’action et des comptes publics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  <p:sp>
        <p:nvSpPr>
          <p:cNvPr id="106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07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D9BDE5BB-0879-42B7-A673-7E598E9987AE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179280" y="693720"/>
            <a:ext cx="8496000" cy="5527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AutoNum type="romanUcPeriod"/>
            </a:pPr>
            <a:r>
              <a:rPr b="1" lang="fr-FR" sz="2400" strike="noStrike" u="sng">
                <a:solidFill>
                  <a:srgbClr val="00b0f0"/>
                </a:solidFill>
                <a:latin typeface="Section-Medium"/>
              </a:rPr>
              <a:t>Eclairages sur les politiques de rémunération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Wingdings" charset="2"/>
              <a:buChar char=""/>
            </a:pPr>
            <a:r>
              <a:rPr lang="fr-FR" sz="2000" strike="noStrike">
                <a:solidFill>
                  <a:srgbClr val="000000"/>
                </a:solidFill>
                <a:latin typeface="Section-Medium"/>
              </a:rPr>
              <a:t>Intervention de </a:t>
            </a:r>
            <a:r>
              <a:rPr b="1" lang="fr-FR" sz="2000" strike="noStrike">
                <a:solidFill>
                  <a:srgbClr val="000000"/>
                </a:solidFill>
                <a:latin typeface="Section-Medium"/>
              </a:rPr>
              <a:t>M. Stéphane Jacobzone</a:t>
            </a:r>
            <a:r>
              <a:rPr lang="fr-FR" sz="2000" strike="noStrike">
                <a:solidFill>
                  <a:srgbClr val="000000"/>
                </a:solidFill>
                <a:latin typeface="Section-Medium"/>
              </a:rPr>
              <a:t>, conseiller à l’organisation de coopération et de développement économique (direction de la gouvernance publique)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Wingdings" charset="2"/>
              <a:buChar char=""/>
            </a:pPr>
            <a:r>
              <a:rPr lang="fr-FR" sz="2000" strike="noStrike">
                <a:solidFill>
                  <a:srgbClr val="000000"/>
                </a:solidFill>
                <a:latin typeface="Section-Medium"/>
              </a:rPr>
              <a:t>Intervention de </a:t>
            </a:r>
            <a:r>
              <a:rPr b="1" lang="fr-FR" sz="2000" strike="noStrike">
                <a:solidFill>
                  <a:srgbClr val="000000"/>
                </a:solidFill>
                <a:latin typeface="Section-Medium"/>
              </a:rPr>
              <a:t>M. Paul Peny</a:t>
            </a:r>
            <a:r>
              <a:rPr lang="fr-FR" sz="2000" strike="noStrike">
                <a:solidFill>
                  <a:srgbClr val="000000"/>
                </a:solidFill>
                <a:latin typeface="Section-Medium"/>
              </a:rPr>
              <a:t>, directeur des ressources humaines de la Caisse des dépôts et consignations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  <p:sp>
        <p:nvSpPr>
          <p:cNvPr id="110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11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A48E3570-EC12-4B07-9AA3-7130B1E173DC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13" name="TextShape 2"/>
          <p:cNvSpPr txBox="1"/>
          <p:nvPr/>
        </p:nvSpPr>
        <p:spPr>
          <a:xfrm>
            <a:off x="457200" y="892080"/>
            <a:ext cx="8111880" cy="5506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  <a:buFont typeface="Arial"/>
              <a:buAutoNum type="romanUcPeriod"/>
            </a:pPr>
            <a:r>
              <a:rPr b="1" lang="fr-FR" sz="2400" strike="noStrike" u="sng">
                <a:solidFill>
                  <a:srgbClr val="00b0f0"/>
                </a:solidFill>
                <a:latin typeface="Section-Medium"/>
              </a:rPr>
              <a:t>Eléments de contexte et de cadrage du cycle de concertation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b0f0"/>
                </a:solidFill>
                <a:latin typeface="Section-Medium"/>
              </a:rPr>
              <a:t>A/ Les grandes composantes du système de rémunération des fonctionnaires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b0f0"/>
                </a:solidFill>
                <a:latin typeface="Section-Medium"/>
              </a:rPr>
              <a:t>B/ Quelles articulations avec les besoins des politiques de ressources humaines ?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b0f0"/>
                </a:solidFill>
                <a:latin typeface="Section-Medium"/>
              </a:rPr>
              <a:t>C/ Quels axes de réflexion pour l’évolution du système de rémunération ?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4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15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DD2E6442-C6E0-4C88-B93C-CEA447C14A11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17" name="TextShape 2"/>
          <p:cNvSpPr txBox="1"/>
          <p:nvPr/>
        </p:nvSpPr>
        <p:spPr>
          <a:xfrm>
            <a:off x="351000" y="636480"/>
            <a:ext cx="8334000" cy="5420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fr-FR" strike="noStrike">
                <a:solidFill>
                  <a:srgbClr val="00b0f0"/>
                </a:solidFill>
                <a:latin typeface="Section-Medium"/>
              </a:rPr>
              <a:t>A/ Les grandes composantes du système de rémunération des fonctionnaires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Wingdings" charset="2"/>
              <a:buChar char=""/>
            </a:pP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Contexte général des rémunérations publiques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→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Les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rémunérations brutes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représentaient 188 Md€ en 2016 soit 15% des dépenses publiques et 8% du PIB ;</a:t>
            </a: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→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un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coût supérieur avec les cotisations employeurs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 (« super brut ») : </a:t>
            </a:r>
            <a:r>
              <a:rPr lang="fr-FR" sz="1200" strike="noStrike">
                <a:solidFill>
                  <a:srgbClr val="000000"/>
                </a:solidFill>
                <a:latin typeface="Section-Medium"/>
              </a:rPr>
              <a:t>
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284 Md€ soit 23% des dépenses publiques et 13% du PIB.</a:t>
            </a: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→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une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progression ininterrompue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, globalement inférieure à la croissance du PIB mais dans un contexte d’inflation contenue et malgré la baisse du nombre d’agents publics entre 2009 et 2012.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trike="noStrike" u="sng">
                <a:solidFill>
                  <a:srgbClr val="000000"/>
                </a:solidFill>
                <a:latin typeface="Section-Medium"/>
              </a:rPr>
              <a:t>Politique salariale :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 levier des politiques de ressources humaines intégrant les enjeux liés à la soutenabilité des finances publiques.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8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19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3E24128B-6ECC-4AD1-B8B4-FB2B120D5518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21" name="TextShape 2"/>
          <p:cNvSpPr txBox="1"/>
          <p:nvPr/>
        </p:nvSpPr>
        <p:spPr>
          <a:xfrm>
            <a:off x="351000" y="636480"/>
            <a:ext cx="8334000" cy="5420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fr-FR" strike="noStrike">
                <a:solidFill>
                  <a:srgbClr val="00b0f0"/>
                </a:solidFill>
                <a:latin typeface="Section-Medium"/>
              </a:rPr>
              <a:t>A/ Les grandes composantes du système de rémunération des fonctionnaires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Wingdings" charset="2"/>
              <a:buChar char=""/>
            </a:pP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Deux éléments principaux :</a:t>
            </a:r>
            <a:endParaRPr/>
          </a:p>
          <a:p>
            <a:pPr algn="just">
              <a:lnSpc>
                <a:spcPct val="100000"/>
              </a:lnSpc>
              <a:buFont typeface="Arial"/>
              <a:buAutoNum type="arabicParenR"/>
            </a:pPr>
            <a:r>
              <a:rPr lang="fr-FR" strike="noStrike" u="sng">
                <a:solidFill>
                  <a:srgbClr val="000000"/>
                </a:solidFill>
                <a:latin typeface="Section-Medium"/>
              </a:rPr>
              <a:t>Une partie indiciaire caractérisée par :</a:t>
            </a: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→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Un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indice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 afférent à l’échelon du grade détenu dans le corps ou cadre d’emplois, acquis par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progression automatique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 dans le grade. Depuis la suppression des  accélérations de passage d’échelon dans le cadre de PPCR (harmonisation des modalités d’avancement d’échelon dans les 3 fonctions publiques), l’avancement à l’intérieur d’un grade s’opère désormais selon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le seul critère de l’ancienneté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 (</a:t>
            </a:r>
            <a:r>
              <a:rPr lang="fr-FR" sz="1600" strike="noStrike">
                <a:solidFill>
                  <a:srgbClr val="000000"/>
                </a:solidFill>
                <a:latin typeface="Section-Medium"/>
              </a:rPr>
              <a:t>nuance : corps enseignants);</a:t>
            </a: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La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différenciation des parcours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de carrière en fonction de la valeur professionnelle des agents repose sur les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seuls avancements de grade,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promotion interne et nominations sur statuts d’emplois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, outils qui ne peuvent être actionnés qu’à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quelques reprises au cours d’une carrière.</a:t>
            </a: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→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Des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compléments indiciaires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destinés à reconnaitre l’exercice de fonctions ou de conditions d’exercice particulières, mis en place il y a plus de 20 ans et pouvant doublonner des dispositifs indemnitaires ayant un objet similaire.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22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23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7034F400-583E-476E-AAC7-347A28C2128B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25" name="TextShape 2"/>
          <p:cNvSpPr txBox="1"/>
          <p:nvPr/>
        </p:nvSpPr>
        <p:spPr>
          <a:xfrm>
            <a:off x="457200" y="658800"/>
            <a:ext cx="8345160" cy="4816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fr-FR" strike="noStrike">
                <a:solidFill>
                  <a:srgbClr val="00b0f0"/>
                </a:solidFill>
                <a:latin typeface="Section-Medium"/>
              </a:rPr>
              <a:t>A/ Les grandes composantes du système de rémunération des fonctionnaires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2) </a:t>
            </a:r>
            <a:r>
              <a:rPr lang="fr-FR" strike="noStrike" u="sng">
                <a:solidFill>
                  <a:srgbClr val="000000"/>
                </a:solidFill>
                <a:latin typeface="Section-Medium"/>
              </a:rPr>
              <a:t>Une partie indemnitaire caractérisée par une triple tendance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Mouvement de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transparence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depuis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2000 (« </a:t>
            </a:r>
            <a:r>
              <a:rPr i="1" lang="fr-FR" strike="noStrike">
                <a:solidFill>
                  <a:srgbClr val="000000"/>
                </a:solidFill>
                <a:latin typeface="Section-Medium"/>
              </a:rPr>
              <a:t>pas de prime sans texte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 »).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Démarche de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rationalisation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du système indemnitaire avec la PFR – principalement centrée sur la filière administrative  - (2010) puis le RIFSEEP au périmètre plus large (2014).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-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Développement de la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modulation individuelle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de certains éléments de rémunération au regard du mérite (ex : part résultats, CIA…)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3) Globalement, une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politique salariale publique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qui développe l’usage de mécanismes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plus ciblés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(ex : GIPA, mesures bas salaires) et/ou sectoriels (mesures catégorielles), plus adaptés aux problématiques RH par rapport aux mesures générales classiques et uniformes (point d’indice)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26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27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610615FF-40C5-49E0-8F21-6FCA53BA71FD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457200" y="274680"/>
            <a:ext cx="8229240" cy="239400"/>
          </a:xfrm>
          <a:prstGeom prst="rect">
            <a:avLst/>
          </a:prstGeom>
          <a:solidFill>
            <a:srgbClr val="002892"/>
          </a:solidFill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ffffff"/>
                </a:solidFill>
                <a:latin typeface="Section-Medium"/>
              </a:rPr>
              <a:t>Ouverture de la concertation « comment faire évoluer la rémunération des agents publics ? »</a:t>
            </a:r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371520" y="565200"/>
            <a:ext cx="8326080" cy="5833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fr-FR" strike="noStrike">
                <a:solidFill>
                  <a:srgbClr val="00b0f0"/>
                </a:solidFill>
                <a:latin typeface="Section-Medium"/>
              </a:rPr>
              <a:t>A/ Les grandes composantes du système de rémunération des fonctionnaires</a:t>
            </a:r>
            <a:endParaRPr/>
          </a:p>
          <a:p>
            <a:pPr algn="just">
              <a:lnSpc>
                <a:spcPct val="100000"/>
              </a:lnSpc>
              <a:buFont typeface="Wingdings" charset="2"/>
              <a:buChar char=""/>
            </a:pPr>
            <a:r>
              <a:rPr lang="fr-FR" strike="noStrike">
                <a:solidFill>
                  <a:srgbClr val="000000"/>
                </a:solidFill>
                <a:latin typeface="Section-Medium"/>
              </a:rPr>
              <a:t>La part des primes, comparable au niveau des 3FP, masque une </a:t>
            </a:r>
            <a:r>
              <a:rPr b="1" lang="fr-FR" strike="noStrike">
                <a:solidFill>
                  <a:srgbClr val="000000"/>
                </a:solidFill>
                <a:latin typeface="Section-Medium"/>
              </a:rPr>
              <a:t>hétérogénéité importante </a:t>
            </a:r>
            <a:r>
              <a:rPr lang="fr-FR" strike="noStrike">
                <a:solidFill>
                  <a:srgbClr val="000000"/>
                </a:solidFill>
                <a:latin typeface="Section-Medium"/>
              </a:rPr>
              <a:t>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30" name="TextShape 3"/>
          <p:cNvSpPr txBox="1"/>
          <p:nvPr/>
        </p:nvSpPr>
        <p:spPr>
          <a:xfrm>
            <a:off x="457200" y="6450120"/>
            <a:ext cx="6505200" cy="198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/>
          </a:p>
        </p:txBody>
      </p:sp>
      <p:sp>
        <p:nvSpPr>
          <p:cNvPr id="131" name="TextShape 4"/>
          <p:cNvSpPr txBox="1"/>
          <p:nvPr/>
        </p:nvSpPr>
        <p:spPr>
          <a:xfrm>
            <a:off x="2249640" y="64008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fld id="{62848F18-0F62-4F98-9A96-2FA3EBA82A8D}" type="slidenum">
              <a:rPr lang="fr-FR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&lt;numéro&gt;</a:t>
            </a:fld>
            <a:endParaRPr/>
          </a:p>
        </p:txBody>
      </p:sp>
      <p:sp>
        <p:nvSpPr>
          <p:cNvPr id="132" name="CustomShape 5"/>
          <p:cNvSpPr/>
          <p:nvPr/>
        </p:nvSpPr>
        <p:spPr>
          <a:xfrm>
            <a:off x="92160" y="4965840"/>
            <a:ext cx="8768880" cy="259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i="1" lang="fr-FR" sz="1000" strike="noStrike">
                <a:solidFill>
                  <a:srgbClr val="000000"/>
                </a:solidFill>
                <a:latin typeface="Arial"/>
                <a:ea typeface="ＭＳ Ｐゴシック"/>
              </a:rPr>
              <a:t>Lecture : en 2015, les primes représentent 22,1% du salaire brut des agents de la FPH (source : RAEFP 2017). Hors militaires. </a:t>
            </a:r>
            <a:endParaRPr/>
          </a:p>
        </p:txBody>
      </p:sp>
      <p:sp>
        <p:nvSpPr>
          <p:cNvPr id="133" name="CustomShape 6"/>
          <p:cNvSpPr/>
          <p:nvPr/>
        </p:nvSpPr>
        <p:spPr>
          <a:xfrm>
            <a:off x="357120" y="5268960"/>
            <a:ext cx="8664120" cy="921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Font typeface="StarSymbol"/>
              <a:buChar char="-"/>
            </a:pPr>
            <a:r>
              <a:rPr b="1" lang="fr-FR" strike="noStrike">
                <a:solidFill>
                  <a:srgbClr val="000000"/>
                </a:solidFill>
                <a:latin typeface="Arial"/>
                <a:ea typeface="ＭＳ Ｐゴシック"/>
              </a:rPr>
              <a:t>Ecarts des primes entre « professions » au sein d’une même catégorie </a:t>
            </a:r>
            <a:r>
              <a:rPr lang="fr-FR" strike="noStrike">
                <a:solidFill>
                  <a:srgbClr val="000000"/>
                </a:solidFill>
                <a:latin typeface="Arial"/>
                <a:ea typeface="ＭＳ Ｐゴシック"/>
              </a:rPr>
              <a:t>: en catégorie A,  de 5,6 % (professeurs des écoles) à 33 % (attachés)</a:t>
            </a:r>
            <a:endParaRPr/>
          </a:p>
          <a:p>
            <a:pPr>
              <a:lnSpc>
                <a:spcPct val="100000"/>
              </a:lnSpc>
              <a:buFont typeface="StarSymbol"/>
              <a:buChar char="-"/>
            </a:pPr>
            <a:r>
              <a:rPr b="1" lang="fr-FR" strike="noStrike">
                <a:solidFill>
                  <a:srgbClr val="000000"/>
                </a:solidFill>
                <a:latin typeface="Arial"/>
                <a:ea typeface="ＭＳ Ｐゴシック"/>
              </a:rPr>
              <a:t>Variabilité entre employeurs </a:t>
            </a:r>
            <a:r>
              <a:rPr lang="fr-FR" strike="noStrike">
                <a:solidFill>
                  <a:srgbClr val="000000"/>
                </a:solidFill>
                <a:latin typeface="Arial"/>
                <a:ea typeface="ＭＳ Ｐゴシック"/>
              </a:rPr>
              <a:t>(FPT, FPH).</a:t>
            </a:r>
            <a:endParaRPr/>
          </a:p>
        </p:txBody>
      </p:sp>
      <p:graphicFrame>
        <p:nvGraphicFramePr>
          <p:cNvPr id="134" name="Graphique 7"/>
          <p:cNvGraphicFramePr/>
          <p:nvPr/>
        </p:nvGraphicFramePr>
        <p:xfrm>
          <a:off x="2286000" y="2179800"/>
          <a:ext cx="4571640" cy="2742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